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331" r:id="rId2"/>
    <p:sldId id="345" r:id="rId3"/>
    <p:sldId id="348" r:id="rId4"/>
    <p:sldId id="350" r:id="rId5"/>
    <p:sldId id="355" r:id="rId6"/>
    <p:sldId id="349" r:id="rId7"/>
    <p:sldId id="361" r:id="rId8"/>
    <p:sldId id="351" r:id="rId9"/>
    <p:sldId id="352" r:id="rId10"/>
    <p:sldId id="353" r:id="rId11"/>
    <p:sldId id="354" r:id="rId12"/>
    <p:sldId id="356" r:id="rId13"/>
    <p:sldId id="357" r:id="rId14"/>
    <p:sldId id="358" r:id="rId15"/>
    <p:sldId id="359" r:id="rId16"/>
    <p:sldId id="360" r:id="rId17"/>
  </p:sldIdLst>
  <p:sldSz cx="9144000" cy="6858000" type="screen4x3"/>
  <p:notesSz cx="67849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2F0"/>
    <a:srgbClr val="2314EC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7BE63-CC99-4912-A7C8-0C2E1825183F}" type="datetimeFigureOut">
              <a:rPr lang="hr-HR" smtClean="0"/>
              <a:t>05.03.2018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3338" y="9431338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7B7A5-D99B-49D3-9645-D308CEEC2D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3628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A9B0-808D-412A-B618-240EE6302204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1F51-8B99-484D-A259-3345F73CE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0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B124-2809-46EF-A7C4-E4CA3723EBA4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6CD25-F03E-4155-B1CE-F17876475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8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A4A2-6EEB-4E2D-A7B9-24268C0FD3D0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BB7B8-D3F0-43C0-BAA5-F6AB78884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6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8BCD8-C0B1-455F-8FD3-DAEC1865115D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968ED-A46C-440B-AB01-A02BFCC46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CA4A8-8E6E-4995-8F89-B13BCF89A661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57657-7394-47E8-9CBF-09EAA188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2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F5C1-FDE8-458E-ACC1-B2F32E1B90FE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5598-7B87-4F20-9C2C-975DDEA3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DF99-EA7C-45DD-98E0-E39ED2DF8CB2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7B477-B860-4112-8790-EDFB212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6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0FBD-5C92-484D-B8CB-4F3D6F4CBA27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09AA5-3651-4E4B-BF5F-1088D9418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05E5-0DBD-4F64-91BD-3EACB8E16794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62EA-B9D2-478F-801E-2CBE645D6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20E9-3BB3-4B70-A9D5-37A998A5F7EA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FB43-9630-467C-9815-56253DE2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166BA-DF72-4C8B-8A1D-313315F79C03}" type="datetime1">
              <a:rPr lang="en-US"/>
              <a:pPr>
                <a:defRPr/>
              </a:pPr>
              <a:t>3/5/2018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9CF9A-CF6E-4A06-B422-7B1FA0B79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6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F565AEE-4223-4D5A-A882-81EC2593BF9C}" type="datetime1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ヒラギノ角ゴ Pro W3" pitchFamily="80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A6C7A02-D4EF-47FB-B657-1C5916F6D55F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80" charset="-128"/>
          <a:cs typeface="ヒラギノ角ゴ Pro W3" pitchFamily="8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pitchFamily="80" charset="-128"/>
          <a:cs typeface="ヒラギノ角ゴ Pro W3" pitchFamily="8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80" charset="-128"/>
          <a:cs typeface="ヒラギノ角ゴ Pro W3" pitchFamily="8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8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8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8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8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ecevo.hr/portfolio/masa-i-medvje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ecevo.hr/portfolio/rogac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vecevo.hr/portfolio/prigodni-asortima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6400800" cy="1752600"/>
          </a:xfrm>
        </p:spPr>
        <p:txBody>
          <a:bodyPr/>
          <a:lstStyle/>
          <a:p>
            <a:r>
              <a:rPr lang="hr-HR" sz="6000" b="1" dirty="0" smtClean="0"/>
              <a:t>KOREKCIJE</a:t>
            </a:r>
            <a:r>
              <a:rPr lang="hr-HR" b="1" dirty="0" smtClean="0"/>
              <a:t> </a:t>
            </a:r>
          </a:p>
          <a:p>
            <a:r>
              <a:rPr lang="hr-HR" b="1" dirty="0" smtClean="0"/>
              <a:t>www.zvecevo.hr</a:t>
            </a:r>
            <a:endParaRPr lang="hr-HR" b="1" dirty="0"/>
          </a:p>
        </p:txBody>
      </p:sp>
      <p:sp>
        <p:nvSpPr>
          <p:cNvPr id="2" name="TekstniOkvir 1"/>
          <p:cNvSpPr txBox="1"/>
          <p:nvPr/>
        </p:nvSpPr>
        <p:spPr>
          <a:xfrm>
            <a:off x="323528" y="623731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>
                <a:solidFill>
                  <a:schemeClr val="bg1">
                    <a:lumMod val="50000"/>
                  </a:schemeClr>
                </a:solidFill>
              </a:rPr>
              <a:t>Ožujak,2018/</a:t>
            </a:r>
            <a:r>
              <a:rPr lang="hr-HR" sz="1600" dirty="0" err="1" smtClean="0">
                <a:solidFill>
                  <a:schemeClr val="bg1">
                    <a:lumMod val="50000"/>
                  </a:schemeClr>
                </a:solidFill>
              </a:rPr>
              <a:t>M.Antunović</a:t>
            </a:r>
            <a:endParaRPr lang="hr-HR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ikado-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322893" cy="27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6084168" y="3326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512" y="4068143"/>
            <a:ext cx="5832648" cy="21980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363636"/>
                </a:solidFill>
                <a:effectLst/>
                <a:latin typeface="Francois One"/>
                <a:cs typeface="Arial" pitchFamily="34" charset="0"/>
              </a:rPr>
              <a:t>SAVRŠENE KOMBINACIJE OKUSA ZA VAŠE NAJMLAĐE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U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Zvečevo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Mikado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Kids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čokoladi sa slasnom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nougat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kremom te hrskavom pšenicom i rižom, je svo bogatstvo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čokoladnog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okusa i savršenog omjera hranjivih tvari! One koje volite najviše, oduševit ćemo i super kombinacijom žitarica bogatih biljnim vlaknima, mineralima i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oligoelementima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(pšenica, riža,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crispy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i kukuruzne pahuljice) obavijenih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nevjerojatno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slasnom mliječnom kremom!</a:t>
            </a: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Ako mislite da je ova čokolada isključivo za djecu, prevarili ste se – ovu čokoladu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zavoljet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će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čokoljupci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svih životnih dobi, te ćete uz nju lakše ostati zdravi, veseli i optimistični; svakom kockicom </a:t>
            </a:r>
            <a:r>
              <a:rPr kumimoji="0" lang="sr-Latn-RS" altLang="sr-Latn-RS" sz="12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razveseljavajući</a:t>
            </a:r>
            <a: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  <a:t> dijete u sebi!</a:t>
            </a:r>
            <a:br>
              <a:rPr kumimoji="0" lang="sr-Latn-RS" altLang="sr-Latn-RS" sz="1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inherit"/>
                <a:cs typeface="Arial" pitchFamily="34" charset="0"/>
              </a:rPr>
            </a:br>
            <a:endParaRPr kumimoji="0" lang="sr-Latn-RS" altLang="sr-Latn-RS" sz="12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r-Latn-RS" altLang="sr-Latn-R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r-Latn-RS" altLang="sr-Latn-RS" sz="900" b="0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inherit"/>
              <a:cs typeface="Arial" pitchFamily="34" charset="0"/>
            </a:endParaRPr>
          </a:p>
        </p:txBody>
      </p:sp>
      <p:pic>
        <p:nvPicPr>
          <p:cNvPr id="1026" name="Picture 2" descr="zitarice-mlij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4771710"/>
            <a:ext cx="1933925" cy="102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itarice-noug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58" y="3811844"/>
            <a:ext cx="1653530" cy="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trelica ulijevo 4"/>
          <p:cNvSpPr/>
          <p:nvPr/>
        </p:nvSpPr>
        <p:spPr>
          <a:xfrm>
            <a:off x="6804248" y="2276872"/>
            <a:ext cx="1917166" cy="83766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9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jduk_samo_ti_volim_te_700x358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1" y="1124744"/>
            <a:ext cx="4680520" cy="23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7544" y="3861048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Ostvarena je marketinška suradnja s nogometnim klubom Hajduk kroz projekt </a:t>
            </a:r>
            <a:r>
              <a:rPr lang="hr-HR" dirty="0" err="1"/>
              <a:t>co</a:t>
            </a:r>
            <a:r>
              <a:rPr lang="hr-HR" dirty="0"/>
              <a:t>-</a:t>
            </a:r>
            <a:r>
              <a:rPr lang="hr-HR" dirty="0" err="1"/>
              <a:t>brending</a:t>
            </a:r>
            <a:r>
              <a:rPr lang="hr-HR" dirty="0"/>
              <a:t> suradnje naših marki proizvoda Samo ti i Volim te i marke Hajduk, te smo ponudili tržištu dvije nove mliječne čokolade: Samo ti mliječnu čokoladu i Volim te mliječnu čokoladu s keksom od 75 g. Na taj način smo sinergijski spojili dvije preferencije, a to su lojalnost prema marki čokolada Samo ti i Volim te i emotivnu povezanost prema nogometnom klubu Hajduk. Unutar čokolada se nalazi i dodana vrijednost za sve kupce: 9 naljepnica s motivima nogometnog kluba Hajduk. Istinski navijači Hajduka sada mogu uživati u čokoladnoj poslastici naših vrhunskih čokolada upakiranu u njihove omiljene boje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300192" y="40466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elica ulijevo 4"/>
          <p:cNvSpPr/>
          <p:nvPr/>
        </p:nvSpPr>
        <p:spPr>
          <a:xfrm>
            <a:off x="7020272" y="2348880"/>
            <a:ext cx="1656184" cy="62864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8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sa-i-medvjedic-skupna_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" y="1484784"/>
            <a:ext cx="4932040" cy="25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719572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cap="all" dirty="0">
                <a:hlinkClick r:id="rId3"/>
              </a:rPr>
              <a:t>Maša i medvjed</a:t>
            </a:r>
            <a:endParaRPr lang="hr-HR" cap="all" dirty="0"/>
          </a:p>
          <a:p>
            <a:pPr fontAlgn="base"/>
            <a:r>
              <a:rPr lang="hr-HR" dirty="0"/>
              <a:t>Abecedu složi i nagrade umnoži!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156176" y="3326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elica ulijevo 4"/>
          <p:cNvSpPr/>
          <p:nvPr/>
        </p:nvSpPr>
        <p:spPr>
          <a:xfrm>
            <a:off x="7020272" y="2348880"/>
            <a:ext cx="1656184" cy="62864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9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11560" y="1700808"/>
            <a:ext cx="567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http://www.zvecevo.hr/?</a:t>
            </a:r>
            <a:r>
              <a:rPr lang="hr-HR" dirty="0" err="1"/>
              <a:t>portfolio</a:t>
            </a:r>
            <a:r>
              <a:rPr lang="hr-HR" dirty="0"/>
              <a:t>_</a:t>
            </a:r>
            <a:r>
              <a:rPr lang="hr-HR" dirty="0" err="1"/>
              <a:t>category</a:t>
            </a:r>
            <a:r>
              <a:rPr lang="hr-HR" dirty="0"/>
              <a:t>=bombonijere-</a:t>
            </a:r>
            <a:r>
              <a:rPr lang="hr-HR" dirty="0" err="1"/>
              <a:t>praline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827584" y="3212976"/>
            <a:ext cx="56166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Ovdje dodati  </a:t>
            </a:r>
            <a:r>
              <a:rPr lang="hr-HR" dirty="0" err="1" smtClean="0"/>
              <a:t>praline</a:t>
            </a:r>
            <a:r>
              <a:rPr lang="hr-HR" dirty="0" smtClean="0"/>
              <a:t>  SAMO TI  &amp;VOLIM TE!</a:t>
            </a:r>
            <a:endParaRPr lang="hr-HR" dirty="0"/>
          </a:p>
        </p:txBody>
      </p:sp>
      <p:sp>
        <p:nvSpPr>
          <p:cNvPr id="4" name="Strelica gore 3"/>
          <p:cNvSpPr/>
          <p:nvPr/>
        </p:nvSpPr>
        <p:spPr>
          <a:xfrm>
            <a:off x="2627784" y="2171788"/>
            <a:ext cx="484632" cy="978408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5796136" y="116632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Bombonijere i </a:t>
            </a:r>
            <a:r>
              <a:rPr lang="hr-HR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praline</a:t>
            </a:r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1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12020" y="300592"/>
            <a:ext cx="3776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Kulinarski kutak</a:t>
            </a:r>
          </a:p>
        </p:txBody>
      </p:sp>
      <p:pic>
        <p:nvPicPr>
          <p:cNvPr id="9220" name="Picture 4" descr="http://www.zvecevo.hr/wp-content/uploads/2013/07/Mikado-za-kuhan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7285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94" y="1664261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4283968" y="3977705"/>
            <a:ext cx="1478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dirty="0"/>
              <a:t>Šećer u prahu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367991" y="3983911"/>
            <a:ext cx="3328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/>
              <a:t>Mikado čokolada za jelo i kuhanje</a:t>
            </a:r>
          </a:p>
        </p:txBody>
      </p:sp>
      <p:pic>
        <p:nvPicPr>
          <p:cNvPr id="9223" name="Picture 7" descr="http://www.zvecevo.hr/wp-content/uploads/2013/07/cokolada-u-prah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69" y="1832526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6707141" y="3983911"/>
            <a:ext cx="182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dirty="0"/>
              <a:t>Čokolada u prahu</a:t>
            </a:r>
          </a:p>
        </p:txBody>
      </p:sp>
      <p:sp>
        <p:nvSpPr>
          <p:cNvPr id="6" name="Strelica gore 5"/>
          <p:cNvSpPr/>
          <p:nvPr/>
        </p:nvSpPr>
        <p:spPr>
          <a:xfrm rot="2860002">
            <a:off x="431669" y="4800084"/>
            <a:ext cx="1811380" cy="1877469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ZAMIJENITI SLIKE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1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og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6768"/>
            <a:ext cx="3384376" cy="246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1475656" y="4725144"/>
            <a:ext cx="860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cap="all" dirty="0">
                <a:hlinkClick r:id="rId3"/>
              </a:rPr>
              <a:t>Rogač</a:t>
            </a:r>
            <a:endParaRPr lang="hr-HR" cap="all" dirty="0"/>
          </a:p>
        </p:txBody>
      </p:sp>
      <p:sp>
        <p:nvSpPr>
          <p:cNvPr id="3" name="Strelica ulijevo 2"/>
          <p:cNvSpPr/>
          <p:nvPr/>
        </p:nvSpPr>
        <p:spPr>
          <a:xfrm>
            <a:off x="5347981" y="2809111"/>
            <a:ext cx="2778608" cy="916680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5623484" y="194737"/>
            <a:ext cx="35205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Alkoholna pića</a:t>
            </a:r>
          </a:p>
        </p:txBody>
      </p:sp>
    </p:spTree>
    <p:extLst>
      <p:ext uri="{BB962C8B-B14F-4D97-AF65-F5344CB8AC3E}">
        <p14:creationId xmlns:p14="http://schemas.microsoft.com/office/powerpoint/2010/main" val="1735032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70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1473200" cy="241300"/>
          </a:xfrm>
          <a:prstGeom prst="rect">
            <a:avLst/>
          </a:prstGeom>
          <a:solidFill>
            <a:srgbClr val="D018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80899" tIns="-12537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14732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S</a:t>
            </a:r>
            <a:r>
              <a:rPr kumimoji="0" lang="sr-Latn-RS" altLang="sr-Latn-RS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  <a:hlinkClick r:id="rId2"/>
              </a:rPr>
              <a:t>AZNAJTE VIŠE</a:t>
            </a:r>
            <a:endParaRPr kumimoji="0" lang="sr-Latn-RS" altLang="sr-Latn-RS" sz="900" b="0" i="0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Francois One"/>
                <a:cs typeface="Arial" pitchFamily="34" charset="0"/>
              </a:rPr>
              <a:t>Prigodni asortiman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r-Latn-RS" altLang="sr-Latn-RS" sz="900" b="0" i="0" u="none" strike="noStrike" cap="none" normalizeH="0" baseline="0" smtClean="0">
                <a:ln>
                  <a:noFill/>
                </a:ln>
                <a:solidFill>
                  <a:srgbClr val="D0181F"/>
                </a:solidFill>
                <a:effectLst/>
                <a:latin typeface="inherit"/>
                <a:cs typeface="Arial" pitchFamily="34" charset="0"/>
              </a:rPr>
              <a:t>  </a:t>
            </a:r>
            <a:r>
              <a:rPr kumimoji="0" lang="sr-Latn-RS" altLang="sr-Latn-RS" sz="12400" b="0" i="0" u="none" strike="noStrike" cap="none" normalizeH="0" baseline="0" smtClean="0">
                <a:ln>
                  <a:noFill/>
                </a:ln>
                <a:solidFill>
                  <a:srgbClr val="D0181F"/>
                </a:solidFill>
                <a:effectLst/>
                <a:latin typeface="inherit"/>
                <a:cs typeface="Arial" pitchFamily="34" charset="0"/>
              </a:rPr>
              <a:t> </a:t>
            </a:r>
            <a:r>
              <a:rPr kumimoji="0" lang="sr-Latn-RS" altLang="sr-Latn-RS" sz="900" b="0" i="0" u="none" strike="noStrike" cap="none" normalizeH="0" baseline="0" smtClean="0">
                <a:ln>
                  <a:noFill/>
                </a:ln>
                <a:solidFill>
                  <a:srgbClr val="D0181F"/>
                </a:solidFill>
                <a:effectLst/>
                <a:latin typeface="inherit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900" b="0" i="0" u="none" strike="noStrike" cap="none" normalizeH="0" baseline="0" smtClean="0">
              <a:ln>
                <a:noFill/>
              </a:ln>
              <a:solidFill>
                <a:srgbClr val="D0181F"/>
              </a:solidFill>
              <a:effectLst/>
              <a:latin typeface="inherit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0"/>
            <a:ext cx="1473200" cy="241300"/>
          </a:xfrm>
          <a:prstGeom prst="rect">
            <a:avLst/>
          </a:prstGeom>
          <a:solidFill>
            <a:srgbClr val="D018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280899" tIns="-125373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0" y="0"/>
            <a:ext cx="1473200" cy="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8093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7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inherit"/>
                <a:cs typeface="Arial" pitchFamily="34" charset="0"/>
              </a:rPr>
              <a:t>SAZNAJTE VIŠE</a:t>
            </a:r>
            <a:endParaRPr kumimoji="0" lang="sr-Latn-RS" altLang="sr-Latn-RS" sz="900" b="0" i="0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100" b="0" i="0" u="none" strike="noStrike" cap="none" normalizeH="0" baseline="0" smtClean="0">
                <a:ln>
                  <a:noFill/>
                </a:ln>
                <a:solidFill>
                  <a:srgbClr val="363636"/>
                </a:solidFill>
                <a:effectLst/>
                <a:latin typeface="Francois One"/>
                <a:cs typeface="Arial" pitchFamily="34" charset="0"/>
              </a:rPr>
              <a:t>HAJDUK Samo Ti i Volim 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546842" y="2090038"/>
            <a:ext cx="269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/>
              <a:t>HAJDUK Samo Ti i Volim Te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5508104" y="5383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Naslovnica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lačić s crtom 1 15"/>
          <p:cNvSpPr/>
          <p:nvPr/>
        </p:nvSpPr>
        <p:spPr>
          <a:xfrm>
            <a:off x="6372200" y="2708920"/>
            <a:ext cx="2520280" cy="1656184"/>
          </a:xfrm>
          <a:prstGeom prst="borderCallout1">
            <a:avLst>
              <a:gd name="adj1" fmla="val 18750"/>
              <a:gd name="adj2" fmla="val -8333"/>
              <a:gd name="adj3" fmla="val 33391"/>
              <a:gd name="adj4" fmla="val -74073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Maknuti sa stranice (ako možemo  napraviti  nekakav  </a:t>
            </a:r>
            <a:r>
              <a:rPr lang="hr-HR" dirty="0" err="1" smtClean="0"/>
              <a:t>fail</a:t>
            </a:r>
            <a:r>
              <a:rPr lang="hr-HR" dirty="0" smtClean="0"/>
              <a:t> ARHIV ili </a:t>
            </a:r>
            <a:r>
              <a:rPr lang="hr-HR" dirty="0" err="1" smtClean="0"/>
              <a:t>sl</a:t>
            </a:r>
            <a:r>
              <a:rPr lang="hr-HR" dirty="0" smtClean="0"/>
              <a:t>, možemo tamo spremati sve što mičemo ?</a:t>
            </a:r>
            <a:endParaRPr lang="hr-HR" dirty="0"/>
          </a:p>
        </p:txBody>
      </p:sp>
      <p:sp>
        <p:nvSpPr>
          <p:cNvPr id="17" name="Pravokutnik 16"/>
          <p:cNvSpPr/>
          <p:nvPr/>
        </p:nvSpPr>
        <p:spPr>
          <a:xfrm>
            <a:off x="539553" y="2519839"/>
            <a:ext cx="203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dirty="0" err="1"/>
              <a:t>Mikado</a:t>
            </a:r>
            <a:r>
              <a:rPr lang="hr-HR" dirty="0"/>
              <a:t> Jesen-Zima</a:t>
            </a:r>
          </a:p>
        </p:txBody>
      </p:sp>
      <p:sp>
        <p:nvSpPr>
          <p:cNvPr id="18" name="Pravokutnik 17"/>
          <p:cNvSpPr/>
          <p:nvPr/>
        </p:nvSpPr>
        <p:spPr>
          <a:xfrm>
            <a:off x="539552" y="2965237"/>
            <a:ext cx="1817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dirty="0"/>
              <a:t>Maša i medvjed</a:t>
            </a:r>
          </a:p>
        </p:txBody>
      </p:sp>
      <p:sp>
        <p:nvSpPr>
          <p:cNvPr id="19" name="Pravokutnik 18"/>
          <p:cNvSpPr/>
          <p:nvPr/>
        </p:nvSpPr>
        <p:spPr>
          <a:xfrm>
            <a:off x="539552" y="3356928"/>
            <a:ext cx="1982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r-HR" dirty="0" err="1"/>
              <a:t>Mikado</a:t>
            </a:r>
            <a:r>
              <a:rPr lang="hr-HR" dirty="0"/>
              <a:t> Premium</a:t>
            </a:r>
          </a:p>
        </p:txBody>
      </p:sp>
    </p:spTree>
    <p:extLst>
      <p:ext uri="{BB962C8B-B14F-4D97-AF65-F5344CB8AC3E}">
        <p14:creationId xmlns:p14="http://schemas.microsoft.com/office/powerpoint/2010/main" val="18606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1412776"/>
            <a:ext cx="758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hr-HR" dirty="0"/>
              <a:t>Tvrtka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5724128" y="26064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Zvečevo grupa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755576" y="23488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dirty="0"/>
              <a:t>Zvečevo d.d. je matica koja posjeduje tri društva u svome vlasništvu i to:</a:t>
            </a:r>
          </a:p>
          <a:p>
            <a:pPr fontAlgn="base"/>
            <a:r>
              <a:rPr lang="hr-HR" dirty="0"/>
              <a:t>Zvečevo </a:t>
            </a:r>
            <a:r>
              <a:rPr lang="hr-HR" dirty="0" err="1"/>
              <a:t>Commerce</a:t>
            </a:r>
            <a:r>
              <a:rPr lang="hr-HR" dirty="0"/>
              <a:t> d.o.o. Sarajevo</a:t>
            </a:r>
          </a:p>
          <a:p>
            <a:pPr fontAlgn="base"/>
            <a:r>
              <a:rPr lang="hr-HR" dirty="0"/>
              <a:t>Lasta d.d. Čapljina</a:t>
            </a:r>
          </a:p>
          <a:p>
            <a:pPr fontAlgn="base"/>
            <a:r>
              <a:rPr lang="hr-HR" dirty="0"/>
              <a:t>Zvečevo d.o.o. Ljubljana</a:t>
            </a:r>
          </a:p>
        </p:txBody>
      </p:sp>
      <p:sp>
        <p:nvSpPr>
          <p:cNvPr id="5" name="Oblačić s crtom 1 4"/>
          <p:cNvSpPr/>
          <p:nvPr/>
        </p:nvSpPr>
        <p:spPr>
          <a:xfrm>
            <a:off x="6516216" y="2492896"/>
            <a:ext cx="1706488" cy="900680"/>
          </a:xfrm>
          <a:prstGeom prst="borderCallout1">
            <a:avLst>
              <a:gd name="adj1" fmla="val 18750"/>
              <a:gd name="adj2" fmla="val -8333"/>
              <a:gd name="adj3" fmla="val 39767"/>
              <a:gd name="adj4" fmla="val -87918"/>
            </a:avLst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Obrisati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195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539552" y="177281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cap="all" dirty="0"/>
              <a:t/>
            </a:r>
            <a:br>
              <a:rPr lang="hr-HR" cap="all" dirty="0"/>
            </a:br>
            <a:r>
              <a:rPr lang="hr-HR" cap="all" dirty="0"/>
              <a:t>ĐAKOVO</a:t>
            </a:r>
          </a:p>
          <a:p>
            <a:pPr fontAlgn="base"/>
            <a:r>
              <a:rPr lang="hr-HR" dirty="0"/>
              <a:t>Pape Ivana Pavla II 11, tel.: 031 811 147</a:t>
            </a:r>
          </a:p>
          <a:p>
            <a:pPr fontAlgn="base"/>
            <a:r>
              <a:rPr lang="hr-HR" cap="all" dirty="0"/>
              <a:t>SISAK</a:t>
            </a:r>
          </a:p>
          <a:p>
            <a:pPr fontAlgn="base"/>
            <a:r>
              <a:rPr lang="hr-HR" dirty="0"/>
              <a:t>Antuna i Stjepana Radića 2 (dvorište), tel.: 044 547 </a:t>
            </a:r>
            <a:r>
              <a:rPr lang="hr-HR" dirty="0" smtClean="0"/>
              <a:t>054</a:t>
            </a:r>
          </a:p>
          <a:p>
            <a:pPr fontAlgn="base"/>
            <a:endParaRPr lang="hr-HR" dirty="0"/>
          </a:p>
          <a:p>
            <a:pPr fontAlgn="base"/>
            <a:r>
              <a:rPr lang="hr-HR" cap="all" dirty="0"/>
              <a:t>ZAGREB</a:t>
            </a:r>
          </a:p>
          <a:p>
            <a:pPr fontAlgn="base"/>
            <a:r>
              <a:rPr lang="hr-HR" dirty="0"/>
              <a:t>Vladislava Brajkovića 5, tel.: 01 653 9723</a:t>
            </a:r>
          </a:p>
          <a:p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cxnSp>
        <p:nvCxnSpPr>
          <p:cNvPr id="4" name="Ravni poveznik 3"/>
          <p:cNvCxnSpPr/>
          <p:nvPr/>
        </p:nvCxnSpPr>
        <p:spPr>
          <a:xfrm>
            <a:off x="3203848" y="4149080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5"/>
          <p:cNvCxnSpPr/>
          <p:nvPr/>
        </p:nvCxnSpPr>
        <p:spPr>
          <a:xfrm flipV="1">
            <a:off x="467544" y="2276872"/>
            <a:ext cx="3816424" cy="1224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trelica ulijevo 6"/>
          <p:cNvSpPr/>
          <p:nvPr/>
        </p:nvSpPr>
        <p:spPr>
          <a:xfrm>
            <a:off x="5111552" y="3631537"/>
            <a:ext cx="2736304" cy="988688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Novi broj : 01 6539 864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5111552" y="404664"/>
            <a:ext cx="334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prodavaonice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trelica ulijevo 8"/>
          <p:cNvSpPr/>
          <p:nvPr/>
        </p:nvSpPr>
        <p:spPr>
          <a:xfrm>
            <a:off x="5111552" y="2118340"/>
            <a:ext cx="2627784" cy="1224136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Ove dvije lokacije više nemamo, brišemo ih 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1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796136" y="40466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 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39552" y="155679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 popisu  proizvoda, nakon </a:t>
            </a:r>
            <a:r>
              <a:rPr lang="hr-HR" dirty="0" err="1" smtClean="0"/>
              <a:t>Mikado</a:t>
            </a:r>
            <a:r>
              <a:rPr lang="hr-HR" dirty="0" smtClean="0"/>
              <a:t>  čokolada s rižom, treba  staviti  </a:t>
            </a:r>
            <a:r>
              <a:rPr lang="hr-HR" dirty="0" err="1" smtClean="0"/>
              <a:t>Mikado</a:t>
            </a:r>
            <a:r>
              <a:rPr lang="hr-HR" dirty="0" smtClean="0"/>
              <a:t>  integralna riža ( </a:t>
            </a:r>
            <a:r>
              <a:rPr lang="hr-HR" b="1" dirty="0" smtClean="0">
                <a:solidFill>
                  <a:srgbClr val="FF0000"/>
                </a:solidFill>
              </a:rPr>
              <a:t>kopirati s naslovnice sliku i tekst) :</a:t>
            </a:r>
            <a:endParaRPr lang="hr-HR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mikado_int_riza_700x358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2" y="2618615"/>
            <a:ext cx="5436096" cy="27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 ulijevo 3"/>
          <p:cNvSpPr/>
          <p:nvPr/>
        </p:nvSpPr>
        <p:spPr>
          <a:xfrm>
            <a:off x="6516216" y="2852936"/>
            <a:ext cx="2268252" cy="918539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UBACITI NA  POPIS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84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012160" y="40466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mikado-premium-naslovn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4" y="1291976"/>
            <a:ext cx="4696332" cy="24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20404" y="3789040"/>
            <a:ext cx="65655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vi-VN" sz="1200" cap="all" dirty="0"/>
              <a:t>MELEM ZA NEPCE</a:t>
            </a:r>
          </a:p>
          <a:p>
            <a:pPr fontAlgn="base"/>
            <a:r>
              <a:rPr lang="vi-VN" sz="1200" dirty="0"/>
              <a:t>Mikado je poznati brand Zvečevo čokolada i zaslađuje Vaše živote još od 1964. godine.</a:t>
            </a:r>
          </a:p>
          <a:p>
            <a:pPr fontAlgn="base"/>
            <a:r>
              <a:rPr lang="vi-VN" sz="1200" dirty="0"/>
              <a:t>Ova mliječna čokolada pripada grupi mliječnih proizvoda vrhunske kvalitete i s pravom nosi znak Hrvatska kvaliteta, koju dodjeljuje Hrvatska gospodarska komora.</a:t>
            </a:r>
          </a:p>
          <a:p>
            <a:pPr fontAlgn="base"/>
            <a:r>
              <a:rPr lang="vi-VN" sz="1200" dirty="0"/>
              <a:t>Proizvodi se po tradicionalnoj recepturi, te se koriste samo najbolje prirodne sirovine (kakaovac, mlijeko) kako bi zadovoljili visoke kriterije bioloških vrijednosti za namirnice (ugljikohidrati, bjelančevine, minerali i vitamini).</a:t>
            </a:r>
          </a:p>
          <a:p>
            <a:pPr fontAlgn="base"/>
            <a:r>
              <a:rPr lang="vi-VN" sz="1200" dirty="0"/>
              <a:t>Proširili smo Mikado brand novom linijom najboljih mliječnih čokolada vrhunske kvalitete.</a:t>
            </a:r>
            <a:br>
              <a:rPr lang="vi-VN" sz="1200" dirty="0"/>
            </a:br>
            <a:endParaRPr lang="vi-VN" sz="1200" dirty="0"/>
          </a:p>
          <a:p>
            <a:r>
              <a:rPr lang="vi-VN" sz="1200" dirty="0"/>
              <a:t/>
            </a:r>
            <a:br>
              <a:rPr lang="vi-VN" sz="1200" dirty="0"/>
            </a:br>
            <a:endParaRPr lang="hr-HR" sz="1200" dirty="0"/>
          </a:p>
        </p:txBody>
      </p:sp>
      <p:sp>
        <p:nvSpPr>
          <p:cNvPr id="5" name="Strelica ulijevo 4"/>
          <p:cNvSpPr/>
          <p:nvPr/>
        </p:nvSpPr>
        <p:spPr>
          <a:xfrm>
            <a:off x="7020272" y="2348880"/>
            <a:ext cx="1656184" cy="62864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5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ikado_novi_okusi_700x358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5400600" cy="276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228184" y="33265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611560" y="4725144"/>
            <a:ext cx="4104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Nova skupna slika + ubaciti  nove čokolade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09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kado-clas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290524" cy="270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67544" y="397448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hr-HR" cap="all" dirty="0"/>
              <a:t>OKUS TRADICIJE I OBITELJSKIH VRIJEDNOSTI</a:t>
            </a:r>
          </a:p>
          <a:p>
            <a:pPr fontAlgn="base"/>
            <a:r>
              <a:rPr lang="hr-HR" dirty="0"/>
              <a:t>Zvečevo </a:t>
            </a:r>
            <a:r>
              <a:rPr lang="hr-HR" dirty="0" err="1"/>
              <a:t>Mikado</a:t>
            </a:r>
            <a:r>
              <a:rPr lang="hr-HR" dirty="0"/>
              <a:t> </a:t>
            </a:r>
            <a:r>
              <a:rPr lang="hr-HR" dirty="0" err="1"/>
              <a:t>Classic</a:t>
            </a:r>
            <a:r>
              <a:rPr lang="hr-HR" dirty="0"/>
              <a:t> čokolade okus su tradicije i obiteljskih vrijednosti; vrhunske recepture; posebno pažljive proizvodnje, utkanih u svaku kockicu ovog raja za nepce.</a:t>
            </a:r>
          </a:p>
          <a:p>
            <a:pPr fontAlgn="base"/>
            <a:r>
              <a:rPr lang="hr-HR" dirty="0"/>
              <a:t>Ove ekstra fine mliječne čokolade stvarane su prema vašim željama, vašim željenim okusima, za zadovoljenje svih vaših osjetila.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300192" y="18864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elica ulijevo 4"/>
          <p:cNvSpPr/>
          <p:nvPr/>
        </p:nvSpPr>
        <p:spPr>
          <a:xfrm>
            <a:off x="7020272" y="2348880"/>
            <a:ext cx="1656184" cy="62864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1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ikado_jesen_zima_700x358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5064497" cy="259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416008" y="378688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err="1"/>
              <a:t>Mikado</a:t>
            </a:r>
            <a:r>
              <a:rPr lang="hr-HR" dirty="0"/>
              <a:t> Jesen-Zima čokolade su sezonske mliječne čokolade sa bogatim punjenjem. Ove sezone obogatili smo ponudu atraktivnim okusima punjenja kao što su </a:t>
            </a:r>
            <a:r>
              <a:rPr lang="hr-HR" dirty="0" err="1"/>
              <a:t>Cheesecake</a:t>
            </a:r>
            <a:r>
              <a:rPr lang="hr-HR" dirty="0"/>
              <a:t>-malina, </a:t>
            </a:r>
            <a:r>
              <a:rPr lang="hr-HR" dirty="0" err="1"/>
              <a:t>Tiramisu</a:t>
            </a:r>
            <a:r>
              <a:rPr lang="hr-HR" dirty="0"/>
              <a:t>, </a:t>
            </a:r>
            <a:r>
              <a:rPr lang="hr-HR" dirty="0" err="1"/>
              <a:t>Choco</a:t>
            </a:r>
            <a:r>
              <a:rPr lang="hr-HR" dirty="0"/>
              <a:t> </a:t>
            </a:r>
            <a:r>
              <a:rPr lang="hr-HR" dirty="0" err="1"/>
              <a:t>mousse</a:t>
            </a:r>
            <a:r>
              <a:rPr lang="hr-HR" dirty="0"/>
              <a:t>-naranča, </a:t>
            </a:r>
            <a:r>
              <a:rPr lang="hr-HR" dirty="0" err="1"/>
              <a:t>Creme</a:t>
            </a:r>
            <a:r>
              <a:rPr lang="hr-HR" dirty="0"/>
              <a:t> </a:t>
            </a:r>
            <a:r>
              <a:rPr lang="hr-HR" dirty="0" err="1"/>
              <a:t>brulee</a:t>
            </a:r>
            <a:r>
              <a:rPr lang="hr-HR" dirty="0"/>
              <a:t>-karamela. Ova nova linija najboljih mliječnih čokolada vrhunske kvalitete ni ove sezone neće ostaviti ni jedno nepce ravnodušnim.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300192" y="332656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čokolade</a:t>
            </a:r>
            <a:endParaRPr lang="hr-H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relica ulijevo 4"/>
          <p:cNvSpPr/>
          <p:nvPr/>
        </p:nvSpPr>
        <p:spPr>
          <a:xfrm>
            <a:off x="7020272" y="2348880"/>
            <a:ext cx="1656184" cy="628647"/>
          </a:xfrm>
          <a:prstGeom prst="lef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MAKNUTI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0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605</Words>
  <Application>Microsoft Office PowerPoint</Application>
  <PresentationFormat>Prikaz na zaslonu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Marin</dc:creator>
  <cp:lastModifiedBy>Marijana</cp:lastModifiedBy>
  <cp:revision>180</cp:revision>
  <cp:lastPrinted>2013-03-25T10:45:49Z</cp:lastPrinted>
  <dcterms:created xsi:type="dcterms:W3CDTF">2012-06-17T20:52:26Z</dcterms:created>
  <dcterms:modified xsi:type="dcterms:W3CDTF">2018-03-05T12:50:41Z</dcterms:modified>
</cp:coreProperties>
</file>